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256" r:id="rId2"/>
    <p:sldId id="288" r:id="rId3"/>
    <p:sldId id="258" r:id="rId4"/>
    <p:sldId id="277" r:id="rId5"/>
    <p:sldId id="275" r:id="rId6"/>
    <p:sldId id="278" r:id="rId7"/>
    <p:sldId id="279" r:id="rId8"/>
    <p:sldId id="280" r:id="rId9"/>
    <p:sldId id="282" r:id="rId10"/>
    <p:sldId id="283" r:id="rId11"/>
    <p:sldId id="284" r:id="rId12"/>
    <p:sldId id="285" r:id="rId13"/>
    <p:sldId id="286" r:id="rId14"/>
    <p:sldId id="287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88"/>
            <p14:sldId id="258"/>
            <p14:sldId id="277"/>
            <p14:sldId id="275"/>
            <p14:sldId id="278"/>
            <p14:sldId id="279"/>
            <p14:sldId id="280"/>
            <p14:sldId id="282"/>
            <p14:sldId id="283"/>
            <p14:sldId id="284"/>
            <p14:sldId id="285"/>
            <p14:sldId id="286"/>
            <p14:sldId id="287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D8BC2F-05F8-4416-BD8F-EB3A0D80F6FE}" v="12" dt="2019-01-28T22:33:13.2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2" y="7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01.02.2019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6848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840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106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58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34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4734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5880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01.02.2019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01.02.2019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01.02.2019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01.02.2019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01.02.2019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01.02.2019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01.02.2019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01.02.2019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01.02.2019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01.02.2019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01.02.2019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01.02.2019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eeblytutorials.com/5-awesome-blogs-examples-built-weebly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urses.lumenlearning.com/boundless-business/chapter/the-functions-and-goals-of-hr/" TargetMode="Externa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hyperlink" Target="https://mathix.org/linux/archives/990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www.davidtouvet.com/blog/archives/tag/competences/" TargetMode="Externa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liedet.lv/en/method-outlines/grow-model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ublicdomainpictures.net/view-image.php?image=187793&amp;picture=printable-blank-monthly-calendar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nice-to-meet-you-introduction-meet-1185863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1197145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ft.vanderbilt.edu/guides-sub-pages/active-learning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wwworks/3058182308/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19" y="631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13663"/>
          </a:xfrm>
        </p:spPr>
        <p:txBody>
          <a:bodyPr>
            <a:normAutofit fontScale="90000"/>
          </a:bodyPr>
          <a:lstStyle/>
          <a:p>
            <a:r>
              <a:rPr lang="pl-PL" dirty="0"/>
              <a:t>Doskonalenie trenerów wspomagania szkół </a:t>
            </a:r>
            <a:br>
              <a:rPr lang="pl-PL" dirty="0"/>
            </a:br>
            <a:r>
              <a:rPr lang="pl-PL" dirty="0"/>
              <a:t>w kształtowaniu kompetencji kluczowych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344290"/>
            <a:ext cx="9144000" cy="913509"/>
          </a:xfrm>
        </p:spPr>
        <p:txBody>
          <a:bodyPr/>
          <a:lstStyle/>
          <a:p>
            <a:r>
              <a:rPr lang="pl-PL" dirty="0"/>
              <a:t>Uczenie się przez eksperymentowanie, doświadczanie i metody aktywizujące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0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6013" y="1376516"/>
            <a:ext cx="91931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rgbClr val="FF0000"/>
                </a:solidFill>
              </a:rPr>
              <a:t>Przykłady metod nauczania problemowego do zastosowania </a:t>
            </a:r>
          </a:p>
          <a:p>
            <a:pPr algn="ctr"/>
            <a:r>
              <a:rPr lang="pl-PL" sz="4800" b="1" dirty="0">
                <a:solidFill>
                  <a:srgbClr val="FF0000"/>
                </a:solidFill>
              </a:rPr>
              <a:t>na II etapie edukacyjnym.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F573F3E-1F08-4BDA-AC1F-67934F5B42B6}"/>
              </a:ext>
            </a:extLst>
          </p:cNvPr>
          <p:cNvSpPr txBox="1"/>
          <p:nvPr/>
        </p:nvSpPr>
        <p:spPr>
          <a:xfrm>
            <a:off x="2394790" y="6003726"/>
            <a:ext cx="635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5" tooltip="https://courses.lumenlearning.com/boundless-business/chapter/the-functions-and-goals-of-hr/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6" tooltip="https://creativecommons.org/licenses/by-sa/3.0/"/>
              </a:rPr>
              <a:t>CC BY-SA</a:t>
            </a:r>
            <a:endParaRPr lang="pl-PL" sz="900"/>
          </a:p>
        </p:txBody>
      </p:sp>
      <p:pic>
        <p:nvPicPr>
          <p:cNvPr id="18" name="Obraz 17" descr="Obraz zawierający niebo&#10;&#10;Opis wygenerowany automatycznie">
            <a:extLst>
              <a:ext uri="{FF2B5EF4-FFF2-40B4-BE49-F238E27FC236}">
                <a16:creationId xmlns:a16="http://schemas.microsoft.com/office/drawing/2014/main" id="{87337583-8EC8-49B3-BB87-FAC692CE4C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680149" y="3633401"/>
            <a:ext cx="4176227" cy="208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54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284941" y="1492071"/>
            <a:ext cx="40358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rgbClr val="FF0000"/>
                </a:solidFill>
              </a:rPr>
              <a:t>Nauczyciel </a:t>
            </a:r>
          </a:p>
          <a:p>
            <a:pPr algn="ctr"/>
            <a:r>
              <a:rPr lang="pl-PL" sz="4400" b="1" dirty="0">
                <a:solidFill>
                  <a:srgbClr val="FF0000"/>
                </a:solidFill>
              </a:rPr>
              <a:t>i jego rola </a:t>
            </a:r>
          </a:p>
          <a:p>
            <a:pPr algn="ctr"/>
            <a:r>
              <a:rPr lang="pl-PL" sz="4400" b="1" dirty="0">
                <a:solidFill>
                  <a:srgbClr val="FF0000"/>
                </a:solidFill>
              </a:rPr>
              <a:t>w nauczaniu empirycznym </a:t>
            </a:r>
          </a:p>
          <a:p>
            <a:pPr algn="ctr"/>
            <a:r>
              <a:rPr lang="pl-PL" sz="4400" b="1" dirty="0">
                <a:solidFill>
                  <a:srgbClr val="FF0000"/>
                </a:solidFill>
              </a:rPr>
              <a:t>i problemowym</a:t>
            </a:r>
            <a:r>
              <a:rPr lang="pl-PL" sz="48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9A7E99B-89B2-48C0-A0A1-6745B9877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7567" y="1492072"/>
            <a:ext cx="4514768" cy="3386076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62475E5-4FC9-4ED1-AC3C-1B6FAAD9ECDF}"/>
              </a:ext>
            </a:extLst>
          </p:cNvPr>
          <p:cNvSpPr txBox="1"/>
          <p:nvPr/>
        </p:nvSpPr>
        <p:spPr>
          <a:xfrm>
            <a:off x="5767567" y="4926625"/>
            <a:ext cx="43200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" dirty="0"/>
              <a:t>Źródło: https://www.google.com/url?sa=i&amp;source=images&amp;cd=&amp;cad=rja&amp;uact=8&amp;ved=2ahUKEwj5_vbjvZHgAhWNlIsKHVNhBXoQjRx6BAgBEAU&amp;url=https%3A%2F%2Fslideplayer.pl%2Fslide%2F409355%2F&amp;psig=AOvVaw3R3Ton-dIrRQk-HclU4Cv0&amp;ust=1548799399377416</a:t>
            </a:r>
          </a:p>
        </p:txBody>
      </p:sp>
    </p:spTree>
    <p:extLst>
      <p:ext uri="{BB962C8B-B14F-4D97-AF65-F5344CB8AC3E}">
        <p14:creationId xmlns:p14="http://schemas.microsoft.com/office/powerpoint/2010/main" val="2532333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277987" y="1026084"/>
            <a:ext cx="446967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800" b="1" dirty="0">
                <a:solidFill>
                  <a:srgbClr val="FF0000"/>
                </a:solidFill>
              </a:rPr>
              <a:t>Wskaźniki świadczące </a:t>
            </a:r>
          </a:p>
          <a:p>
            <a:pPr algn="ctr"/>
            <a:r>
              <a:rPr lang="pl-PL" sz="3800" b="1" dirty="0">
                <a:solidFill>
                  <a:srgbClr val="FF0000"/>
                </a:solidFill>
              </a:rPr>
              <a:t>o potrzebie rozwoju szkoły </a:t>
            </a:r>
          </a:p>
          <a:p>
            <a:pPr algn="ctr"/>
            <a:r>
              <a:rPr lang="pl-PL" sz="3800" b="1" dirty="0">
                <a:solidFill>
                  <a:srgbClr val="FF0000"/>
                </a:solidFill>
              </a:rPr>
              <a:t>w zakresie nauczania problemowego </a:t>
            </a:r>
          </a:p>
          <a:p>
            <a:pPr algn="ctr"/>
            <a:r>
              <a:rPr lang="pl-PL" sz="3800" b="1" dirty="0">
                <a:solidFill>
                  <a:srgbClr val="FF0000"/>
                </a:solidFill>
              </a:rPr>
              <a:t>i empirycznego.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4AEE6DE-252F-4C29-BF0F-94B749E72C40}"/>
              </a:ext>
            </a:extLst>
          </p:cNvPr>
          <p:cNvSpPr txBox="1"/>
          <p:nvPr/>
        </p:nvSpPr>
        <p:spPr>
          <a:xfrm>
            <a:off x="3374954" y="6636093"/>
            <a:ext cx="4070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5" tooltip="http://www.davidtouvet.com/blog/archives/tag/competences/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6" tooltip="https://creativecommons.org/licenses/by-nc-sa/3.0/"/>
              </a:rPr>
              <a:t>CC BY-SA-NC</a:t>
            </a:r>
            <a:endParaRPr lang="pl-PL" sz="90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3F03CD5-AABB-46D3-A526-EBB95AA99941}"/>
              </a:ext>
            </a:extLst>
          </p:cNvPr>
          <p:cNvSpPr txBox="1"/>
          <p:nvPr/>
        </p:nvSpPr>
        <p:spPr>
          <a:xfrm>
            <a:off x="4375854" y="5935193"/>
            <a:ext cx="29344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7" tooltip="https://mathix.org/linux/archives/9907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6" tooltip="https://creativecommons.org/licenses/by-nc-sa/3.0/"/>
              </a:rPr>
              <a:t>CC BY-SA-NC</a:t>
            </a:r>
            <a:endParaRPr lang="pl-PL" sz="900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3C4E89CF-F6DC-44C1-844F-285D8EBA4F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4344" y="2032052"/>
            <a:ext cx="4555066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33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3987" y="1121849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8615" y="1176331"/>
            <a:ext cx="91069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rgbClr val="FF0000"/>
                </a:solidFill>
              </a:rPr>
              <a:t>Techniki </a:t>
            </a:r>
            <a:r>
              <a:rPr lang="pl-PL" sz="4400" b="1" dirty="0" err="1">
                <a:solidFill>
                  <a:srgbClr val="FF0000"/>
                </a:solidFill>
              </a:rPr>
              <a:t>coachingowe</a:t>
            </a:r>
            <a:r>
              <a:rPr lang="pl-PL" sz="44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pl-PL" sz="4400" b="1" dirty="0">
                <a:solidFill>
                  <a:srgbClr val="FF0000"/>
                </a:solidFill>
              </a:rPr>
              <a:t>w identyfikowaniu potrzeb </a:t>
            </a:r>
          </a:p>
          <a:p>
            <a:pPr algn="ctr"/>
            <a:r>
              <a:rPr lang="pl-PL" sz="4400" b="1" dirty="0">
                <a:solidFill>
                  <a:srgbClr val="FF0000"/>
                </a:solidFill>
              </a:rPr>
              <a:t>i wspomaganiu rozwoju nauczycieli </a:t>
            </a:r>
          </a:p>
          <a:p>
            <a:pPr algn="ctr"/>
            <a:r>
              <a:rPr lang="pl-PL" sz="4400" b="1" dirty="0">
                <a:solidFill>
                  <a:srgbClr val="FF0000"/>
                </a:solidFill>
              </a:rPr>
              <a:t>– model GROW. 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5D4C4CA4-3D7C-45AE-B9E6-27C484345E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 flipH="1" flipV="1">
            <a:off x="4404995" y="3977098"/>
            <a:ext cx="3200401" cy="17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54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2909269" y="1026084"/>
            <a:ext cx="63734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b="1" dirty="0">
                <a:solidFill>
                  <a:srgbClr val="FF0000"/>
                </a:solidFill>
              </a:rPr>
              <a:t>E-learning</a:t>
            </a:r>
            <a:endParaRPr lang="pl-PL" sz="19900" b="1" dirty="0">
              <a:solidFill>
                <a:srgbClr val="FF0000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84D2810-894B-4FC2-A00D-B67DBDE9A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715" y="2472634"/>
            <a:ext cx="4768570" cy="32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3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sz="3200" b="1" dirty="0">
                <a:solidFill>
                  <a:srgbClr val="FF0000"/>
                </a:solidFill>
              </a:rPr>
              <a:t>Zjazd I - Dzień III</a:t>
            </a:r>
          </a:p>
          <a:p>
            <a:pPr marL="0" indent="0" algn="ctr">
              <a:lnSpc>
                <a:spcPct val="110000"/>
              </a:lnSpc>
              <a:buNone/>
            </a:pPr>
            <a:endParaRPr lang="pl-PL" sz="32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4F5EBFA-B76A-43BD-8D25-59BA424414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570078" y="2064772"/>
            <a:ext cx="2918072" cy="351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6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sz="3200" b="1" dirty="0">
                <a:solidFill>
                  <a:srgbClr val="FF0000"/>
                </a:solidFill>
              </a:rPr>
              <a:t>Dzień dobry!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l-PL" sz="3200" b="1" dirty="0">
                <a:solidFill>
                  <a:srgbClr val="FF0000"/>
                </a:solidFill>
              </a:rPr>
              <a:t>Serdecznie witamy!</a:t>
            </a:r>
          </a:p>
          <a:p>
            <a:pPr marL="0" indent="0" algn="ctr">
              <a:lnSpc>
                <a:spcPct val="110000"/>
              </a:lnSpc>
              <a:buNone/>
            </a:pPr>
            <a:endParaRPr lang="pl-PL" sz="32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974C7A5-E1D9-44F8-8D3B-397682ECB0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75776" y="2751235"/>
            <a:ext cx="3440448" cy="247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5040085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sz="23900" b="1" dirty="0">
                <a:solidFill>
                  <a:srgbClr val="FF0000"/>
                </a:solidFill>
              </a:rPr>
              <a:t>?</a:t>
            </a:r>
            <a:endParaRPr lang="pl-PL" sz="85700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86F10B2-4348-4400-9214-52A1D3B3C4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78286" y="1716833"/>
            <a:ext cx="5148235" cy="344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5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6013" y="1376516"/>
            <a:ext cx="9193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>
                <a:solidFill>
                  <a:srgbClr val="FF0000"/>
                </a:solidFill>
              </a:rPr>
              <a:t>Strategie i metody nauczania. 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F7B016A8-896F-492C-B959-7AE1544635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44637" y="2299846"/>
            <a:ext cx="3362581" cy="336258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C6173F0-F3A0-4438-9915-C96BD6F5116F}"/>
              </a:ext>
            </a:extLst>
          </p:cNvPr>
          <p:cNvSpPr txBox="1"/>
          <p:nvPr/>
        </p:nvSpPr>
        <p:spPr>
          <a:xfrm>
            <a:off x="-367450" y="7725747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6" tooltip="https://cft.vanderbilt.edu/guides-sub-pages/active-learning/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7" tooltip="https://creativecommons.org/licenses/by-nc/3.0/"/>
              </a:rPr>
              <a:t>CC BY-NC</a:t>
            </a:r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109512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784731" y="1472139"/>
            <a:ext cx="3540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Ocenianie kształtujące</a:t>
            </a:r>
            <a:endParaRPr lang="pl-PL" sz="4800" b="1" dirty="0">
              <a:solidFill>
                <a:srgbClr val="FF0000"/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9AE1CEF-99A6-45C3-B26E-9B72E5C71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7725" y="1199978"/>
            <a:ext cx="6154143" cy="4615607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3759DC5-6F97-4A7A-8809-A66FCCE38D07}"/>
              </a:ext>
            </a:extLst>
          </p:cNvPr>
          <p:cNvSpPr txBox="1"/>
          <p:nvPr/>
        </p:nvSpPr>
        <p:spPr>
          <a:xfrm>
            <a:off x="2239347" y="4441371"/>
            <a:ext cx="26312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err="1"/>
              <a:t>Żródło</a:t>
            </a:r>
            <a:r>
              <a:rPr lang="pl-PL" sz="1000" dirty="0"/>
              <a:t>: https://www.google.com/url?sa=i&amp;source=images&amp;cd=&amp;cad=rja&amp;uact=8&amp;ved=2ahUKEwj2gajA947gAhXNKVAKHUdWCPEQjRx6BAgBEAU&amp;url=https%3A%2F%2Fslideplayer.pl%2Fslide%2F1275381%2F&amp;psig=AOvVaw1edDr5Ldc2_vYnwuYbAjUb&amp;ust=1548711867940283</a:t>
            </a:r>
          </a:p>
        </p:txBody>
      </p:sp>
    </p:spTree>
    <p:extLst>
      <p:ext uri="{BB962C8B-B14F-4D97-AF65-F5344CB8AC3E}">
        <p14:creationId xmlns:p14="http://schemas.microsoft.com/office/powerpoint/2010/main" val="29835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6013" y="1376516"/>
            <a:ext cx="9193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rgbClr val="FF0000"/>
                </a:solidFill>
              </a:rPr>
              <a:t>Nauczanie problemowe i empiryczne.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6450CCE-0A81-4FD3-9661-9043D8E92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900" y="2575250"/>
            <a:ext cx="4160656" cy="311647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9A0117A-9227-4CF5-8B5B-A11A36E539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7794" y="2472612"/>
            <a:ext cx="4369969" cy="338011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11C63ACF-3ABC-49EA-8C71-31AE4B97D584}"/>
              </a:ext>
            </a:extLst>
          </p:cNvPr>
          <p:cNvSpPr txBox="1"/>
          <p:nvPr/>
        </p:nvSpPr>
        <p:spPr>
          <a:xfrm>
            <a:off x="5412658" y="2157793"/>
            <a:ext cx="1002986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dirty="0"/>
              <a:t>Źródła: https://www.google.com/url?sa=i&amp;source=images&amp;cd=&amp;cad=rja&amp;uact=8&amp;ved=2ahUKEwi69-ql-o7gAhUICiwKHW9ND_sQjRx6BAgBEAU&amp;url=https%3A%2F%2Fwww.slideshare.net%2Fsabinacisek%2Fco-to-jest-metoda&amp;psig=AOvVaw2SY6qdQ8raOaTtNxRSZwtQ&amp;ust=1548712462590791</a:t>
            </a:r>
          </a:p>
          <a:p>
            <a:r>
              <a:rPr lang="pl-PL" sz="700" dirty="0"/>
              <a:t>https://www.google.com/url?sa=i&amp;source=images&amp;cd=&amp;cad=rja&amp;uact=8&amp;ved=2ahUKEwiZ75ma-47gAhWB1iwKHcAdBygQjRx6BAgBEAU&amp;url=https%3A%2F%2Fdocplayer.pl%2F15841196-Problem-based-learning-nauczanie-problemowe.html&amp;psig=AOvVaw3Z8ZrX_cIjUwH8BLvhL5XP</a:t>
            </a:r>
            <a:r>
              <a:rPr lang="pl-PL" sz="800" dirty="0"/>
              <a:t>&amp;ust=1548712172620786</a:t>
            </a:r>
          </a:p>
        </p:txBody>
      </p:sp>
    </p:spTree>
    <p:extLst>
      <p:ext uri="{BB962C8B-B14F-4D97-AF65-F5344CB8AC3E}">
        <p14:creationId xmlns:p14="http://schemas.microsoft.com/office/powerpoint/2010/main" val="15636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368692" y="2001667"/>
            <a:ext cx="32966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FF0000"/>
                </a:solidFill>
              </a:rPr>
              <a:t>Jak uczniowie klas IV-VIII badają rzeczywistość?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7BC37B5-143C-4399-9569-CC8A49904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808" y="1655677"/>
            <a:ext cx="6375991" cy="3546645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F18684F-0A84-41B8-9FE3-84D95DFE93D1}"/>
              </a:ext>
            </a:extLst>
          </p:cNvPr>
          <p:cNvSpPr txBox="1"/>
          <p:nvPr/>
        </p:nvSpPr>
        <p:spPr>
          <a:xfrm>
            <a:off x="1464906" y="5076921"/>
            <a:ext cx="100099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Źródło: https://www.google.com/url?sa=i&amp;source=images&amp;cd=&amp;ved=2ahUKEwiW7cWh_Y7gAhUviKYKHWlgCR4QjRx6BAgBEAU&amp;url=https%3A%2F%2Fniedlachaosuwszkole.pl%2F2018%2F04%2F18%2Fkto-i-kiedy-odkryje-moje-talenty-i-mocne-strony-nie-wiemy-jak-bedzie-wygladala-rzeczywistosc-za-20%2F&amp;psig=AOvVaw37AUar3kpjQxOOtFvdkO0h&amp;ust=1548713253875339</a:t>
            </a:r>
          </a:p>
        </p:txBody>
      </p:sp>
    </p:spTree>
    <p:extLst>
      <p:ext uri="{BB962C8B-B14F-4D97-AF65-F5344CB8AC3E}">
        <p14:creationId xmlns:p14="http://schemas.microsoft.com/office/powerpoint/2010/main" val="339822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6014" y="1376516"/>
            <a:ext cx="46899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FF0000"/>
                </a:solidFill>
              </a:rPr>
              <a:t>Eksperymenty </a:t>
            </a:r>
          </a:p>
          <a:p>
            <a:r>
              <a:rPr lang="pl-PL" sz="5400" b="1" dirty="0">
                <a:solidFill>
                  <a:srgbClr val="FF0000"/>
                </a:solidFill>
              </a:rPr>
              <a:t>i doświadczenia na II etapie edukacyjnym</a:t>
            </a:r>
          </a:p>
        </p:txBody>
      </p:sp>
      <p:pic>
        <p:nvPicPr>
          <p:cNvPr id="8" name="Obraz 7" descr="Obraz zawierający osoba, wewnątrz, ściana, stół&#10;&#10;Opis wygenerowany automatycznie">
            <a:extLst>
              <a:ext uri="{FF2B5EF4-FFF2-40B4-BE49-F238E27FC236}">
                <a16:creationId xmlns:a16="http://schemas.microsoft.com/office/drawing/2014/main" id="{A555E250-ED27-483D-9C60-3B5E429AD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85530" y="1619390"/>
            <a:ext cx="5121980" cy="34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478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4658</TotalTime>
  <Words>436</Words>
  <Application>Microsoft Office PowerPoint</Application>
  <PresentationFormat>Panoramiczny</PresentationFormat>
  <Paragraphs>54</Paragraphs>
  <Slides>14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Motyw pakietu Office</vt:lpstr>
      <vt:lpstr>Doskonalenie trenerów wspomagania szkół  w kształtowaniu kompetencji kluczowych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Grażyna Bartczak-Bednarska</cp:lastModifiedBy>
  <cp:revision>117</cp:revision>
  <dcterms:created xsi:type="dcterms:W3CDTF">2018-12-02T13:14:09Z</dcterms:created>
  <dcterms:modified xsi:type="dcterms:W3CDTF">2019-02-01T17:33:00Z</dcterms:modified>
</cp:coreProperties>
</file>